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handoutMasterIdLst>
    <p:handoutMasterId r:id="rId26"/>
  </p:handoutMasterIdLst>
  <p:sldIdLst>
    <p:sldId id="256" r:id="rId2"/>
    <p:sldId id="300" r:id="rId3"/>
    <p:sldId id="292" r:id="rId4"/>
    <p:sldId id="285" r:id="rId5"/>
    <p:sldId id="261" r:id="rId6"/>
    <p:sldId id="286" r:id="rId7"/>
    <p:sldId id="270" r:id="rId8"/>
    <p:sldId id="257" r:id="rId9"/>
    <p:sldId id="295" r:id="rId10"/>
    <p:sldId id="297" r:id="rId11"/>
    <p:sldId id="298" r:id="rId12"/>
    <p:sldId id="259" r:id="rId13"/>
    <p:sldId id="262" r:id="rId14"/>
    <p:sldId id="264" r:id="rId15"/>
    <p:sldId id="278" r:id="rId16"/>
    <p:sldId id="296" r:id="rId17"/>
    <p:sldId id="266" r:id="rId18"/>
    <p:sldId id="267" r:id="rId19"/>
    <p:sldId id="276" r:id="rId20"/>
    <p:sldId id="272" r:id="rId21"/>
    <p:sldId id="268" r:id="rId22"/>
    <p:sldId id="263" r:id="rId23"/>
    <p:sldId id="280" r:id="rId24"/>
  </p:sldIdLst>
  <p:sldSz cx="9144000" cy="6858000" type="screen4x3"/>
  <p:notesSz cx="6797675" cy="9926638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SESSAD-Jean-pierre BERCON" initials="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99FF"/>
    <a:srgbClr val="9AB5E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 autoAdjust="0"/>
    <p:restoredTop sz="94638" autoAdjust="0"/>
  </p:normalViewPr>
  <p:slideViewPr>
    <p:cSldViewPr>
      <p:cViewPr varScale="1">
        <p:scale>
          <a:sx n="84" d="100"/>
          <a:sy n="84" d="100"/>
        </p:scale>
        <p:origin x="-1402" y="-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5" d="100"/>
          <a:sy n="65" d="100"/>
        </p:scale>
        <p:origin x="-2448" y="-102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commentAuthors" Target="commentAuthors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8ECC9EFD-D126-4A4E-A9CD-4B1797963142}" type="datetimeFigureOut">
              <a:rPr lang="fr-FR"/>
              <a:pPr>
                <a:defRPr/>
              </a:pPr>
              <a:t>07/04/2016</a:t>
            </a:fld>
            <a:endParaRPr lang="fr-FR"/>
          </a:p>
        </p:txBody>
      </p:sp>
      <p:sp>
        <p:nvSpPr>
          <p:cNvPr id="491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91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F994398F-A444-4B41-9B4C-E63C20055DD8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839393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BC6781A5-D469-40D3-8C87-C2CD7E1705C7}" type="datetimeFigureOut">
              <a:rPr lang="fr-FR"/>
              <a:pPr>
                <a:defRPr/>
              </a:pPr>
              <a:t>07/04/2016</a:t>
            </a:fld>
            <a:endParaRPr lang="fr-FR" dirty="0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15988" y="744538"/>
            <a:ext cx="4965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r-FR" noProof="0" dirty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noProof="0" smtClean="0"/>
              <a:t>Cliquez pour modifier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  <a:p>
            <a:pPr lvl="4"/>
            <a:r>
              <a:rPr lang="fr-FR" noProof="0" smtClean="0"/>
              <a:t>Cinquième niveau</a:t>
            </a:r>
            <a:endParaRPr lang="fr-FR" noProof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B65EB0B1-0F69-48CE-BAA7-CC223A7E974D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86845129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0D6835-0AFD-4C14-9D77-200CEBEC895E}" type="datetimeFigureOut">
              <a:rPr lang="fr-FR"/>
              <a:pPr>
                <a:defRPr/>
              </a:pPr>
              <a:t>07/04/2016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6AF9E1-5126-4873-BF11-2E01FDDA5E81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AA6B18-62B8-4B9F-9D00-A5F22A19FC9B}" type="datetimeFigureOut">
              <a:rPr lang="fr-FR"/>
              <a:pPr>
                <a:defRPr/>
              </a:pPr>
              <a:t>07/04/2016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E2850A-0D8D-4DD5-8759-5F8676264CB1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4104EB-6C21-4722-B160-02DCEE39D517}" type="datetimeFigureOut">
              <a:rPr lang="fr-FR"/>
              <a:pPr>
                <a:defRPr/>
              </a:pPr>
              <a:t>07/04/2016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8A235B-9B9A-4808-99D9-873DCC90D6BE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622FD0-5CFC-4D3B-9290-C161C47450B2}" type="datetimeFigureOut">
              <a:rPr lang="fr-FR"/>
              <a:pPr>
                <a:defRPr/>
              </a:pPr>
              <a:t>07/04/2016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F747FA-BE95-49B7-BEC1-8B47800E29DA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D47028-A581-485E-AF0F-0A25A639D2BA}" type="datetimeFigureOut">
              <a:rPr lang="fr-FR"/>
              <a:pPr>
                <a:defRPr/>
              </a:pPr>
              <a:t>07/04/2016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06B927-D34C-460C-B644-F109B7C7820C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D15A24-3649-4368-B7B8-692787179872}" type="datetimeFigureOut">
              <a:rPr lang="fr-FR"/>
              <a:pPr>
                <a:defRPr/>
              </a:pPr>
              <a:t>07/04/2016</a:t>
            </a:fld>
            <a:endParaRPr lang="fr-FR" dirty="0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50B95A-FE53-42A3-AA87-E26BB7A3A176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3D3B04-45E1-43BB-9B9F-D2174B821CD1}" type="datetimeFigureOut">
              <a:rPr lang="fr-FR"/>
              <a:pPr>
                <a:defRPr/>
              </a:pPr>
              <a:t>07/04/2016</a:t>
            </a:fld>
            <a:endParaRPr lang="fr-FR" dirty="0"/>
          </a:p>
        </p:txBody>
      </p:sp>
      <p:sp>
        <p:nvSpPr>
          <p:cNvPr id="8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CA15CF-3868-4632-BD9A-AF9881D6DDE7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837E94-ED13-439A-AEFA-89006273D73E}" type="datetimeFigureOut">
              <a:rPr lang="fr-FR"/>
              <a:pPr>
                <a:defRPr/>
              </a:pPr>
              <a:t>07/04/2016</a:t>
            </a:fld>
            <a:endParaRPr lang="fr-FR" dirty="0"/>
          </a:p>
        </p:txBody>
      </p:sp>
      <p:sp>
        <p:nvSpPr>
          <p:cNvPr id="4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2828BF-8859-4AA6-9644-6364F72B7B69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4F37C7-F10F-450B-9754-5B9BF3F249D2}" type="datetimeFigureOut">
              <a:rPr lang="fr-FR"/>
              <a:pPr>
                <a:defRPr/>
              </a:pPr>
              <a:t>07/04/2016</a:t>
            </a:fld>
            <a:endParaRPr lang="fr-FR" dirty="0"/>
          </a:p>
        </p:txBody>
      </p:sp>
      <p:sp>
        <p:nvSpPr>
          <p:cNvPr id="3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CA7C25-42B2-42BE-8EC8-BD38A363E3A7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FBB4AC-020F-4A0B-B52C-24F3CFB8CCAE}" type="datetimeFigureOut">
              <a:rPr lang="fr-FR"/>
              <a:pPr>
                <a:defRPr/>
              </a:pPr>
              <a:t>07/04/2016</a:t>
            </a:fld>
            <a:endParaRPr lang="fr-FR" dirty="0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BD9257-DE8C-4431-AA74-4BF295F06539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97E0FE-DDE5-4418-97AA-83FED6092B95}" type="datetimeFigureOut">
              <a:rPr lang="fr-FR"/>
              <a:pPr>
                <a:defRPr/>
              </a:pPr>
              <a:t>07/04/2016</a:t>
            </a:fld>
            <a:endParaRPr lang="fr-FR" dirty="0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23C55A-399D-4843-B73D-76F36FB12DF9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9AB5E4"/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 style du titre</a:t>
            </a:r>
          </a:p>
        </p:txBody>
      </p:sp>
      <p:sp>
        <p:nvSpPr>
          <p:cNvPr id="1027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ECFC78F-6C39-474F-9289-1401CA852F0A}" type="datetimeFigureOut">
              <a:rPr lang="fr-FR"/>
              <a:pPr>
                <a:defRPr/>
              </a:pPr>
              <a:t>07/04/2016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5DAA145-E6EB-4BD2-9F6E-05C7241A6802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re 1"/>
          <p:cNvSpPr>
            <a:spLocks noGrp="1"/>
          </p:cNvSpPr>
          <p:nvPr>
            <p:ph type="ctrTitle"/>
          </p:nvPr>
        </p:nvSpPr>
        <p:spPr>
          <a:xfrm>
            <a:off x="642938" y="2143125"/>
            <a:ext cx="7772400" cy="2116138"/>
          </a:xfrm>
          <a:ln w="28575">
            <a:solidFill>
              <a:schemeClr val="tx1"/>
            </a:solidFill>
          </a:ln>
        </p:spPr>
        <p:txBody>
          <a:bodyPr/>
          <a:lstStyle/>
          <a:p>
            <a:pPr eaLnBrk="1" hangingPunct="1"/>
            <a:r>
              <a:rPr lang="fr-FR" smtClean="0"/>
              <a:t>L’expérimentation Dispositif ITEP</a:t>
            </a:r>
            <a:br>
              <a:rPr lang="fr-FR" smtClean="0"/>
            </a:br>
            <a:r>
              <a:rPr lang="fr-FR" smtClean="0"/>
              <a:t>D.I.T.E.P </a:t>
            </a:r>
            <a:br>
              <a:rPr lang="fr-FR" smtClean="0"/>
            </a:br>
            <a:r>
              <a:rPr lang="fr-FR" smtClean="0"/>
              <a:t>Association Félix-Jean Marchais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00188" y="4643438"/>
            <a:ext cx="6400800" cy="17526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fr-FR" dirty="0" smtClean="0"/>
              <a:t>COPIL 15-09-2015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fr-FR" dirty="0" smtClean="0"/>
              <a:t>Point  d’étape 2015</a:t>
            </a:r>
            <a:endParaRPr lang="fr-FR" dirty="0"/>
          </a:p>
        </p:txBody>
      </p:sp>
      <p:pic>
        <p:nvPicPr>
          <p:cNvPr id="15363" name="Picture 2" descr="T:\MODELES COURRIERS\Logo FJ MARCHAIS 100%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714750" y="214313"/>
            <a:ext cx="1776413" cy="1719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u="sng" smtClean="0"/>
              <a:t>LES AUTRES ACTEURS LOCAUX</a:t>
            </a:r>
          </a:p>
        </p:txBody>
      </p:sp>
      <p:sp>
        <p:nvSpPr>
          <p:cNvPr id="24578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fr-FR" smtClean="0"/>
              <a:t>DDEC</a:t>
            </a:r>
          </a:p>
          <a:p>
            <a:pPr eaLnBrk="1" hangingPunct="1">
              <a:buFont typeface="Arial" charset="0"/>
              <a:buNone/>
            </a:pPr>
            <a:endParaRPr lang="fr-FR" smtClean="0"/>
          </a:p>
          <a:p>
            <a:pPr eaLnBrk="1" hangingPunct="1"/>
            <a:r>
              <a:rPr lang="fr-FR" smtClean="0"/>
              <a:t>Centres de formations</a:t>
            </a:r>
          </a:p>
          <a:p>
            <a:pPr eaLnBrk="1" hangingPunct="1">
              <a:buFont typeface="Arial" charset="0"/>
              <a:buNone/>
            </a:pPr>
            <a:endParaRPr lang="fr-FR" smtClean="0"/>
          </a:p>
          <a:p>
            <a:pPr eaLnBrk="1" hangingPunct="1"/>
            <a:r>
              <a:rPr lang="fr-FR" smtClean="0"/>
              <a:t>Associations du secteur social</a:t>
            </a:r>
          </a:p>
          <a:p>
            <a:pPr eaLnBrk="1" hangingPunct="1">
              <a:buFont typeface="Arial" charset="0"/>
              <a:buNone/>
            </a:pPr>
            <a:r>
              <a:rPr lang="fr-FR" smtClean="0"/>
              <a:t>	CHANTECLAIR, Sauvegarde Mayenne-Sarthe, Fondations d’Auteuil</a:t>
            </a:r>
          </a:p>
          <a:p>
            <a:pPr eaLnBrk="1" hangingPunct="1"/>
            <a:endParaRPr lang="fr-F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u="sng" smtClean="0"/>
              <a:t>LES AUTRES ACTEURS LOCAUX</a:t>
            </a:r>
          </a:p>
        </p:txBody>
      </p:sp>
      <p:sp>
        <p:nvSpPr>
          <p:cNvPr id="25602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fr-FR" smtClean="0"/>
          </a:p>
          <a:p>
            <a:pPr eaLnBrk="1" hangingPunct="1"/>
            <a:r>
              <a:rPr lang="fr-FR" smtClean="0"/>
              <a:t>Caisse primaire d’assurance maladie</a:t>
            </a:r>
          </a:p>
          <a:p>
            <a:pPr eaLnBrk="1" hangingPunct="1">
              <a:buFont typeface="Arial" charset="0"/>
              <a:buNone/>
            </a:pPr>
            <a:endParaRPr lang="fr-FR" smtClean="0"/>
          </a:p>
          <a:p>
            <a:pPr eaLnBrk="1" hangingPunct="1"/>
            <a:r>
              <a:rPr lang="fr-FR" smtClean="0"/>
              <a:t>Caisse d’Allocations Familiales</a:t>
            </a:r>
          </a:p>
          <a:p>
            <a:pPr eaLnBrk="1" hangingPunct="1"/>
            <a:endParaRPr lang="fr-FR" smtClean="0"/>
          </a:p>
          <a:p>
            <a:pPr eaLnBrk="1" hangingPunct="1"/>
            <a:r>
              <a:rPr lang="fr-FR" smtClean="0"/>
              <a:t>Mutualité Sociale Agricole</a:t>
            </a:r>
          </a:p>
          <a:p>
            <a:pPr eaLnBrk="1" hangingPunct="1"/>
            <a:endParaRPr lang="fr-F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u="sng" smtClean="0"/>
              <a:t>L’ ORIENTATION</a:t>
            </a:r>
          </a:p>
        </p:txBody>
      </p:sp>
      <p:sp>
        <p:nvSpPr>
          <p:cNvPr id="26626" name="Espace réservé du contenu 2"/>
          <p:cNvSpPr>
            <a:spLocks noGrp="1"/>
          </p:cNvSpPr>
          <p:nvPr>
            <p:ph idx="1"/>
          </p:nvPr>
        </p:nvSpPr>
        <p:spPr>
          <a:xfrm>
            <a:off x="468313" y="1268413"/>
            <a:ext cx="8229600" cy="4525962"/>
          </a:xfrm>
        </p:spPr>
        <p:txBody>
          <a:bodyPr/>
          <a:lstStyle/>
          <a:p>
            <a:pPr eaLnBrk="1" hangingPunct="1">
              <a:buFont typeface="Arial" charset="0"/>
              <a:buNone/>
            </a:pPr>
            <a:r>
              <a:rPr lang="fr-FR" sz="2000" u="sng" smtClean="0"/>
              <a:t>Notification d’orientation vers le dispositif ITEP</a:t>
            </a:r>
            <a:r>
              <a:rPr lang="fr-FR" sz="2000" smtClean="0"/>
              <a:t> avec :</a:t>
            </a:r>
          </a:p>
          <a:p>
            <a:pPr eaLnBrk="1" hangingPunct="1">
              <a:buFontTx/>
              <a:buChar char="-"/>
            </a:pPr>
            <a:r>
              <a:rPr lang="fr-FR" sz="2000" smtClean="0"/>
              <a:t>Préconisation du </a:t>
            </a:r>
            <a:r>
              <a:rPr lang="fr-FR" sz="2000" i="1" smtClean="0"/>
              <a:t>type de prise en charge</a:t>
            </a:r>
            <a:r>
              <a:rPr lang="fr-FR" sz="2000" smtClean="0"/>
              <a:t> par la CDAPH.</a:t>
            </a:r>
          </a:p>
          <a:p>
            <a:pPr eaLnBrk="1" hangingPunct="1">
              <a:buFontTx/>
              <a:buChar char="-"/>
            </a:pPr>
            <a:r>
              <a:rPr lang="fr-FR" sz="2000" i="1" smtClean="0"/>
              <a:t>Scolarité partagée</a:t>
            </a:r>
            <a:r>
              <a:rPr lang="fr-FR" sz="2000" smtClean="0"/>
              <a:t> (Unité d’Enseignement de l’ITEP et temps d’inclusion en milieu ordinaire) inscrite dans la notification et activée selon le projet.</a:t>
            </a:r>
          </a:p>
          <a:p>
            <a:pPr eaLnBrk="1" hangingPunct="1">
              <a:buFontTx/>
              <a:buChar char="-"/>
            </a:pPr>
            <a:r>
              <a:rPr lang="fr-FR" sz="2000" i="1" smtClean="0"/>
              <a:t>Aide humaine incluse dans la notification</a:t>
            </a:r>
            <a:r>
              <a:rPr lang="fr-FR" sz="2000" smtClean="0"/>
              <a:t> soit AVSI ou aide humaine mutualisée si besoin. Mobilisation AVS, si nécessaire, dans des délais courts par l’Education Nationale.</a:t>
            </a:r>
          </a:p>
          <a:p>
            <a:pPr eaLnBrk="1" hangingPunct="1">
              <a:buFontTx/>
              <a:buChar char="-"/>
            </a:pPr>
            <a:endParaRPr lang="fr-FR" sz="2000" smtClean="0"/>
          </a:p>
          <a:p>
            <a:pPr eaLnBrk="1" hangingPunct="1">
              <a:buFont typeface="Arial" charset="0"/>
              <a:buNone/>
            </a:pPr>
            <a:r>
              <a:rPr lang="fr-FR" sz="2000" u="sng" smtClean="0"/>
              <a:t>En complément, dans le cadre de la 2</a:t>
            </a:r>
            <a:r>
              <a:rPr lang="fr-FR" sz="2000" u="sng" baseline="30000" smtClean="0"/>
              <a:t>ème</a:t>
            </a:r>
            <a:r>
              <a:rPr lang="fr-FR" sz="2000" u="sng" smtClean="0"/>
              <a:t> phase de l’expérimentation</a:t>
            </a:r>
            <a:r>
              <a:rPr lang="fr-FR" sz="2000" smtClean="0"/>
              <a:t> :</a:t>
            </a:r>
          </a:p>
          <a:p>
            <a:pPr eaLnBrk="1" hangingPunct="1">
              <a:buFontTx/>
              <a:buChar char="-"/>
            </a:pPr>
            <a:r>
              <a:rPr lang="fr-FR" sz="2000" smtClean="0"/>
              <a:t>l’ESS peut directement </a:t>
            </a:r>
            <a:r>
              <a:rPr lang="fr-FR" sz="2000" i="1" smtClean="0"/>
              <a:t>modifier les modalités de scolarisation</a:t>
            </a:r>
            <a:r>
              <a:rPr lang="fr-FR" sz="2000" smtClean="0"/>
              <a:t> : proposer d’aller vers une EGPA ou une ULIS à 2 conditions : unanimité des membres de l’ESS, validation par les parents dans le délai de 15 jours.</a:t>
            </a:r>
          </a:p>
          <a:p>
            <a:pPr eaLnBrk="1" hangingPunct="1">
              <a:buFontTx/>
              <a:buChar char="-"/>
            </a:pPr>
            <a:r>
              <a:rPr lang="fr-FR" sz="2000" smtClean="0"/>
              <a:t>Normalisation du retour d’information fait par l’ITEP en direction des partenaires : FICHE DE LIAISON TYPE, annexée à la convention.</a:t>
            </a:r>
          </a:p>
          <a:p>
            <a:pPr eaLnBrk="1" hangingPunct="1">
              <a:buFontTx/>
              <a:buNone/>
            </a:pPr>
            <a:endParaRPr lang="fr-FR" sz="20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u="sng" smtClean="0"/>
              <a:t>LES PRINCIPES</a:t>
            </a:r>
          </a:p>
        </p:txBody>
      </p:sp>
      <p:sp>
        <p:nvSpPr>
          <p:cNvPr id="27650" name="Espace réservé du contenu 2"/>
          <p:cNvSpPr>
            <a:spLocks noGrp="1"/>
          </p:cNvSpPr>
          <p:nvPr>
            <p:ph idx="1"/>
          </p:nvPr>
        </p:nvSpPr>
        <p:spPr>
          <a:xfrm>
            <a:off x="395288" y="1628775"/>
            <a:ext cx="8229600" cy="4525963"/>
          </a:xfrm>
        </p:spPr>
        <p:txBody>
          <a:bodyPr/>
          <a:lstStyle/>
          <a:p>
            <a:pPr eaLnBrk="1" hangingPunct="1"/>
            <a:r>
              <a:rPr lang="fr-FR" smtClean="0"/>
              <a:t>EQUIPES du dispositif ITEP IDENTIFIEES</a:t>
            </a:r>
          </a:p>
          <a:p>
            <a:pPr eaLnBrk="1" hangingPunct="1"/>
            <a:r>
              <a:rPr lang="fr-FR" smtClean="0"/>
              <a:t>CODIS ( commission d’admission dans le dispositif et validation des parcours)</a:t>
            </a:r>
          </a:p>
          <a:p>
            <a:pPr eaLnBrk="1" hangingPunct="1"/>
            <a:r>
              <a:rPr lang="fr-FR" smtClean="0"/>
              <a:t>Places des représentants légaux (information et décision, PPA)</a:t>
            </a:r>
          </a:p>
          <a:p>
            <a:pPr eaLnBrk="1" hangingPunct="1"/>
            <a:r>
              <a:rPr lang="fr-FR" smtClean="0"/>
              <a:t>Co-construction avec les partenaires de projet</a:t>
            </a:r>
          </a:p>
          <a:p>
            <a:pPr eaLnBrk="1" hangingPunct="1">
              <a:buFont typeface="Arial" charset="0"/>
              <a:buNone/>
            </a:pPr>
            <a:endParaRPr lang="fr-FR" smtClean="0"/>
          </a:p>
          <a:p>
            <a:pPr eaLnBrk="1" hangingPunct="1"/>
            <a:endParaRPr lang="fr-F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u="sng" smtClean="0"/>
              <a:t>LA COMPOSITION DU CODIS</a:t>
            </a:r>
          </a:p>
        </p:txBody>
      </p:sp>
      <p:sp>
        <p:nvSpPr>
          <p:cNvPr id="28674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fr-FR" smtClean="0"/>
              <a:t>Directeur</a:t>
            </a:r>
          </a:p>
          <a:p>
            <a:pPr eaLnBrk="1" hangingPunct="1"/>
            <a:r>
              <a:rPr lang="fr-FR" smtClean="0"/>
              <a:t>Directeur-adjoint</a:t>
            </a:r>
          </a:p>
          <a:p>
            <a:pPr eaLnBrk="1" hangingPunct="1"/>
            <a:r>
              <a:rPr lang="fr-FR" smtClean="0"/>
              <a:t>Médecin pédopsychiatre</a:t>
            </a:r>
          </a:p>
          <a:p>
            <a:pPr eaLnBrk="1" hangingPunct="1"/>
            <a:r>
              <a:rPr lang="fr-FR" smtClean="0"/>
              <a:t>Chef de service SESSAD La Perdrière</a:t>
            </a:r>
          </a:p>
          <a:p>
            <a:pPr eaLnBrk="1" hangingPunct="1"/>
            <a:r>
              <a:rPr lang="fr-FR" smtClean="0"/>
              <a:t>Chef de service ITEP La Perdrière</a:t>
            </a:r>
          </a:p>
          <a:p>
            <a:pPr eaLnBrk="1" hangingPunct="1"/>
            <a:r>
              <a:rPr lang="fr-FR" smtClean="0"/>
              <a:t>Chef de service ITEP Pro</a:t>
            </a:r>
          </a:p>
          <a:p>
            <a:pPr eaLnBrk="1" hangingPunct="1"/>
            <a:r>
              <a:rPr lang="fr-FR" smtClean="0"/>
              <a:t>Assistante sociale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u="sng" smtClean="0"/>
              <a:t>LE FONCTIONNEMENT DU CODIS</a:t>
            </a:r>
          </a:p>
        </p:txBody>
      </p:sp>
      <p:sp>
        <p:nvSpPr>
          <p:cNvPr id="29698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fr-FR" smtClean="0"/>
              <a:t>Le CODIS étudie :</a:t>
            </a:r>
          </a:p>
          <a:p>
            <a:pPr eaLnBrk="1" hangingPunct="1">
              <a:buFont typeface="Arial" charset="0"/>
              <a:buNone/>
            </a:pPr>
            <a:r>
              <a:rPr lang="fr-FR" smtClean="0"/>
              <a:t>- les dossiers d’admissions </a:t>
            </a:r>
          </a:p>
          <a:p>
            <a:pPr eaLnBrk="1" hangingPunct="1">
              <a:buFont typeface="Arial" charset="0"/>
              <a:buNone/>
            </a:pPr>
            <a:r>
              <a:rPr lang="fr-FR" smtClean="0"/>
              <a:t>- les projets de parcours internes à partir des évaluations faites au sein des équipes inter disciplinaires, des demandes des représentants légaux, du point de vue de l’usager et de ses besoins</a:t>
            </a:r>
          </a:p>
          <a:p>
            <a:pPr eaLnBrk="1" hangingPunct="1">
              <a:buFont typeface="Arial" charset="0"/>
              <a:buNone/>
            </a:pPr>
            <a:endParaRPr lang="fr-FR" smtClean="0"/>
          </a:p>
          <a:p>
            <a:pPr eaLnBrk="1" hangingPunct="1"/>
            <a:endParaRPr lang="fr-FR" smtClean="0"/>
          </a:p>
          <a:p>
            <a:pPr eaLnBrk="1" hangingPunct="1"/>
            <a:endParaRPr lang="fr-FR" smtClean="0"/>
          </a:p>
          <a:p>
            <a:pPr eaLnBrk="1" hangingPunct="1"/>
            <a:endParaRPr lang="fr-FR" smtClean="0"/>
          </a:p>
          <a:p>
            <a:pPr eaLnBrk="1" hangingPunct="1"/>
            <a:endParaRPr lang="fr-F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u="sng" smtClean="0"/>
              <a:t>LES PRINCIPES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1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r-FR" dirty="0" smtClean="0"/>
              <a:t>Favoriser les parcours internes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r-FR" dirty="0" smtClean="0"/>
              <a:t>Gérer les « flux » en interne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r-FR" dirty="0" smtClean="0"/>
              <a:t>Associer les représentants légaux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r-FR" dirty="0" smtClean="0"/>
              <a:t>Voir les possibles coopérations avec les partenaires avant l’admission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r-FR" dirty="0" smtClean="0"/>
              <a:t>Programmation d’une équipe de suivi de scolarisation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r-FR" dirty="0" smtClean="0"/>
              <a:t>Concertation  avec les partenaires au cours du parcours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fr-FR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fr-FR" u="sng" dirty="0" smtClean="0"/>
              <a:t>LA PLACE DES REPRESENTANTS LEGAUX</a:t>
            </a:r>
            <a:endParaRPr lang="fr-FR" u="sng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r-FR" dirty="0" smtClean="0"/>
              <a:t>Le directeur présente le dispositif lors de la procédure d’admission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r-FR" dirty="0" smtClean="0"/>
              <a:t>Les différents entretiens entre représentants légaux et professionnels permettent d’envisager le parcours, les changements, l’évolution…(projet personnalisé d’accompagnement, PPA)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r-FR" dirty="0" smtClean="0"/>
              <a:t>Les représentants légaux sont à tout moment associés aux décisions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u="sng" smtClean="0"/>
              <a:t>LES PARTENAIRES</a:t>
            </a:r>
          </a:p>
        </p:txBody>
      </p:sp>
      <p:sp>
        <p:nvSpPr>
          <p:cNvPr id="32770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fr-FR" smtClean="0"/>
              <a:t>Les partenaires sont associés :</a:t>
            </a:r>
          </a:p>
          <a:p>
            <a:pPr eaLnBrk="1" hangingPunct="1">
              <a:buFont typeface="Arial" charset="0"/>
              <a:buNone/>
            </a:pPr>
            <a:r>
              <a:rPr lang="fr-FR" smtClean="0"/>
              <a:t>- au moment de l’étude du dossier</a:t>
            </a:r>
          </a:p>
          <a:p>
            <a:pPr eaLnBrk="1" hangingPunct="1">
              <a:buFont typeface="Arial" charset="0"/>
              <a:buNone/>
            </a:pPr>
            <a:r>
              <a:rPr lang="fr-FR" smtClean="0"/>
              <a:t>- à l’étude des évolutions du parcours</a:t>
            </a:r>
          </a:p>
          <a:p>
            <a:pPr eaLnBrk="1" hangingPunct="1">
              <a:buFont typeface="Arial" charset="0"/>
              <a:buNone/>
            </a:pPr>
            <a:r>
              <a:rPr lang="fr-FR" smtClean="0"/>
              <a:t>- aux réunions de concertations</a:t>
            </a:r>
          </a:p>
          <a:p>
            <a:pPr eaLnBrk="1" hangingPunct="1">
              <a:buFont typeface="Arial" charset="0"/>
              <a:buNone/>
            </a:pPr>
            <a:r>
              <a:rPr lang="fr-FR" smtClean="0"/>
              <a:t>- au PPA si nécessaire</a:t>
            </a:r>
          </a:p>
          <a:p>
            <a:pPr eaLnBrk="1" hangingPunct="1">
              <a:buFontTx/>
              <a:buChar char="-"/>
            </a:pPr>
            <a:endParaRPr lang="fr-FR" smtClean="0"/>
          </a:p>
          <a:p>
            <a:pPr eaLnBrk="1" hangingPunct="1"/>
            <a:endParaRPr lang="fr-F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fr-FR" u="sng" dirty="0" smtClean="0"/>
              <a:t>LES AGREMENTS DU DISPOSITIF ITEP</a:t>
            </a:r>
            <a:endParaRPr lang="fr-FR" u="sng" dirty="0"/>
          </a:p>
        </p:txBody>
      </p:sp>
      <p:sp>
        <p:nvSpPr>
          <p:cNvPr id="33794" name="Espace réservé du contenu 2"/>
          <p:cNvSpPr>
            <a:spLocks noGrp="1"/>
          </p:cNvSpPr>
          <p:nvPr>
            <p:ph idx="1"/>
          </p:nvPr>
        </p:nvSpPr>
        <p:spPr>
          <a:xfrm>
            <a:off x="357188" y="1600200"/>
            <a:ext cx="8501062" cy="4525963"/>
          </a:xfrm>
        </p:spPr>
        <p:txBody>
          <a:bodyPr/>
          <a:lstStyle/>
          <a:p>
            <a:pPr eaLnBrk="1" hangingPunct="1"/>
            <a:endParaRPr lang="fr-FR" smtClean="0"/>
          </a:p>
          <a:p>
            <a:pPr eaLnBrk="1" hangingPunct="1"/>
            <a:endParaRPr lang="fr-FR" smtClean="0"/>
          </a:p>
          <a:p>
            <a:pPr eaLnBrk="1" hangingPunct="1"/>
            <a:r>
              <a:rPr lang="fr-FR" smtClean="0"/>
              <a:t>ITEP La PERDRIERE : 15 jeunes de 7 à 16 ans</a:t>
            </a:r>
          </a:p>
          <a:p>
            <a:pPr eaLnBrk="1" hangingPunct="1"/>
            <a:r>
              <a:rPr lang="fr-FR" smtClean="0"/>
              <a:t>ITEP Pro. FJ Marchais : 27 jeunes de 14 à 20 ans</a:t>
            </a:r>
          </a:p>
          <a:p>
            <a:pPr eaLnBrk="1" hangingPunct="1"/>
            <a:r>
              <a:rPr lang="fr-FR" smtClean="0"/>
              <a:t>SESSAD La PERDRIERE : 36 jeunes de 5 à 20 ans</a:t>
            </a:r>
          </a:p>
          <a:p>
            <a:pPr eaLnBrk="1" hangingPunct="1">
              <a:buFont typeface="Arial" charset="0"/>
              <a:buNone/>
            </a:pPr>
            <a:endParaRPr lang="fr-FR" smtClean="0"/>
          </a:p>
          <a:p>
            <a:pPr eaLnBrk="1" hangingPunct="1">
              <a:buFont typeface="Arial" charset="0"/>
              <a:buNone/>
            </a:pPr>
            <a:endParaRPr lang="fr-F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fr-FR" u="sng" dirty="0" smtClean="0"/>
              <a:t>LE CONCEPT DE DISPOSITIF ITEP</a:t>
            </a:r>
            <a:r>
              <a:rPr lang="fr-FR" dirty="0" smtClean="0"/>
              <a:t/>
            </a:r>
            <a:br>
              <a:rPr lang="fr-FR" dirty="0" smtClean="0"/>
            </a:br>
            <a:endParaRPr lang="fr-FR" dirty="0"/>
          </a:p>
        </p:txBody>
      </p:sp>
      <p:sp>
        <p:nvSpPr>
          <p:cNvPr id="16386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Arial" charset="0"/>
              <a:buNone/>
            </a:pPr>
            <a:r>
              <a:rPr lang="fr-FR" smtClean="0"/>
              <a:t>- Une réponse clinique répondant à des besoins spécifiques</a:t>
            </a:r>
          </a:p>
          <a:p>
            <a:pPr eaLnBrk="1" hangingPunct="1">
              <a:buFont typeface="Arial" charset="0"/>
              <a:buNone/>
            </a:pPr>
            <a:r>
              <a:rPr lang="fr-FR" smtClean="0"/>
              <a:t>- Une application réglementaire des textes</a:t>
            </a:r>
          </a:p>
          <a:p>
            <a:pPr eaLnBrk="1" hangingPunct="1"/>
            <a:r>
              <a:rPr lang="fr-FR" smtClean="0"/>
              <a:t>DECRET du 6 janvier 2005</a:t>
            </a:r>
          </a:p>
          <a:p>
            <a:pPr eaLnBrk="1" hangingPunct="1"/>
            <a:r>
              <a:rPr lang="fr-FR" smtClean="0"/>
              <a:t>Circulaire interministérielle du 14 mai 2007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u="sng" smtClean="0"/>
              <a:t>LES PARCOURS POSSIBLES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r-FR" dirty="0" smtClean="0"/>
              <a:t>SESSAD vers ITEP ou ITEP Pro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r-FR" dirty="0" smtClean="0"/>
              <a:t>ITEP vers ITEP Pro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r-FR" dirty="0" smtClean="0"/>
              <a:t>ITEP Pro vers SESSAD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r-FR" dirty="0" smtClean="0"/>
              <a:t>Autres parcours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fr-FR" dirty="0" smtClean="0"/>
              <a:t> - SESSAD et accueil de jour (ateliers pré-pro, activités éducatives, classe) ou nuit en établissement - Période de stage de découverte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fr-FR" dirty="0" smtClean="0"/>
              <a:t> - Parcours </a:t>
            </a:r>
            <a:r>
              <a:rPr lang="fr-FR" dirty="0" err="1" smtClean="0"/>
              <a:t>co</a:t>
            </a:r>
            <a:r>
              <a:rPr lang="fr-FR" dirty="0" smtClean="0"/>
              <a:t>-construits avec des partenaires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u="sng" smtClean="0"/>
              <a:t>LE LIEN AVEC LA MDA</a:t>
            </a:r>
          </a:p>
        </p:txBody>
      </p:sp>
      <p:sp>
        <p:nvSpPr>
          <p:cNvPr id="45058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fr-FR" smtClean="0"/>
              <a:t>FICHE de LIAISONS si modifications de modalités</a:t>
            </a:r>
          </a:p>
          <a:p>
            <a:pPr eaLnBrk="1" hangingPunct="1"/>
            <a:r>
              <a:rPr lang="fr-FR" smtClean="0"/>
              <a:t>Exemples :</a:t>
            </a:r>
          </a:p>
          <a:p>
            <a:pPr eaLnBrk="1" hangingPunct="1">
              <a:buFont typeface="Arial" charset="0"/>
              <a:buNone/>
            </a:pPr>
            <a:r>
              <a:rPr lang="fr-FR" smtClean="0"/>
              <a:t>- passage du service ambulatoire à l’accueil de jour</a:t>
            </a:r>
          </a:p>
          <a:p>
            <a:pPr eaLnBrk="1" hangingPunct="1">
              <a:buFont typeface="Arial" charset="0"/>
              <a:buNone/>
            </a:pPr>
            <a:r>
              <a:rPr lang="fr-FR" smtClean="0"/>
              <a:t>- passage de l’accueil de jour à l’accueil de nuit </a:t>
            </a:r>
          </a:p>
          <a:p>
            <a:pPr eaLnBrk="1" hangingPunct="1"/>
            <a:endParaRPr lang="fr-F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fr-FR" u="sng" dirty="0" smtClean="0"/>
              <a:t>CE QUI EST VISE AU SEIN DU DISPOSITIF ITEP</a:t>
            </a:r>
            <a:endParaRPr lang="fr-FR" u="sng" dirty="0"/>
          </a:p>
        </p:txBody>
      </p:sp>
      <p:sp>
        <p:nvSpPr>
          <p:cNvPr id="46082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fr-FR" smtClean="0"/>
              <a:t>A chaque perspective de départ ou changement dans les parcours, CONJUGUER deux évaluations (CODIS) pour une candidature : </a:t>
            </a:r>
          </a:p>
          <a:p>
            <a:pPr eaLnBrk="1" hangingPunct="1">
              <a:buFont typeface="Arial" charset="0"/>
              <a:buNone/>
            </a:pPr>
            <a:r>
              <a:rPr lang="fr-FR" smtClean="0"/>
              <a:t>- Evaluation des « espaces disponibles » au sein du dispositif </a:t>
            </a:r>
          </a:p>
          <a:p>
            <a:pPr eaLnBrk="1" hangingPunct="1">
              <a:buFont typeface="Arial" charset="0"/>
              <a:buNone/>
            </a:pPr>
            <a:r>
              <a:rPr lang="fr-FR" smtClean="0"/>
              <a:t>- Evaluation  des primo-entrants pour déterminer aux mieux leur besoins</a:t>
            </a:r>
          </a:p>
          <a:p>
            <a:pPr eaLnBrk="1" hangingPunct="1">
              <a:buFont typeface="Arial" charset="0"/>
              <a:buNone/>
            </a:pPr>
            <a:endParaRPr lang="fr-FR" smtClean="0"/>
          </a:p>
          <a:p>
            <a:pPr eaLnBrk="1" hangingPunct="1">
              <a:buFont typeface="Arial" charset="0"/>
              <a:buNone/>
            </a:pPr>
            <a:endParaRPr lang="fr-F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u="sng" smtClean="0"/>
              <a:t>POUR ALLER PLUS LOIN</a:t>
            </a:r>
          </a:p>
        </p:txBody>
      </p:sp>
      <p:sp>
        <p:nvSpPr>
          <p:cNvPr id="49154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fr-FR" smtClean="0"/>
              <a:t>Optimiser l’utilisation des ressources internes pour diversifier les réponses entre ambulatoire, accueil de jour, de nuit, séquentiel </a:t>
            </a:r>
          </a:p>
          <a:p>
            <a:pPr eaLnBrk="1" hangingPunct="1"/>
            <a:r>
              <a:rPr lang="fr-FR" smtClean="0"/>
              <a:t>Créer un pôle insertion socioprofessionnel dispositif</a:t>
            </a:r>
          </a:p>
          <a:p>
            <a:pPr eaLnBrk="1" hangingPunct="1"/>
            <a:r>
              <a:rPr lang="fr-FR" smtClean="0"/>
              <a:t>Pérenniser l’Equipe Mobile Ressource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28625" y="357188"/>
            <a:ext cx="8229600" cy="114300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fr-FR" u="sng" dirty="0" smtClean="0"/>
              <a:t>PROJET D’EXPERIMENTATION DU FONCTIONNEMENT EN DISPOSITIF</a:t>
            </a:r>
            <a:endParaRPr lang="fr-FR" u="sng" dirty="0"/>
          </a:p>
        </p:txBody>
      </p:sp>
      <p:sp>
        <p:nvSpPr>
          <p:cNvPr id="17410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Arial" charset="0"/>
              <a:buNone/>
            </a:pPr>
            <a:endParaRPr lang="fr-FR" smtClean="0"/>
          </a:p>
          <a:p>
            <a:pPr eaLnBrk="1" hangingPunct="1"/>
            <a:r>
              <a:rPr lang="fr-FR" smtClean="0"/>
              <a:t>INSCRIPTION dans le programme de travail national de la CNSA-DGCS</a:t>
            </a:r>
          </a:p>
          <a:p>
            <a:pPr eaLnBrk="1" hangingPunct="1"/>
            <a:r>
              <a:rPr lang="fr-FR" smtClean="0"/>
              <a:t>AXE 3 « observer et analyser les organisations et les fonctionnement des ITEP avec ou sans dispositif »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u="sng" smtClean="0"/>
              <a:t>LES CONSTATS</a:t>
            </a:r>
          </a:p>
        </p:txBody>
      </p:sp>
      <p:sp>
        <p:nvSpPr>
          <p:cNvPr id="18434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fr-FR" smtClean="0"/>
              <a:t>Des jeunes sont à l’interface de dispositifs</a:t>
            </a:r>
          </a:p>
          <a:p>
            <a:pPr eaLnBrk="1" hangingPunct="1">
              <a:buFont typeface="Arial" charset="0"/>
              <a:buNone/>
            </a:pPr>
            <a:r>
              <a:rPr lang="fr-FR" smtClean="0"/>
              <a:t>-  Accompagnement médico-social</a:t>
            </a:r>
          </a:p>
          <a:p>
            <a:pPr eaLnBrk="1" hangingPunct="1">
              <a:buFontTx/>
              <a:buChar char="-"/>
            </a:pPr>
            <a:r>
              <a:rPr lang="fr-FR" smtClean="0"/>
              <a:t>Protection de l’enfance</a:t>
            </a:r>
          </a:p>
          <a:p>
            <a:pPr eaLnBrk="1" hangingPunct="1">
              <a:buFontTx/>
              <a:buChar char="-"/>
            </a:pPr>
            <a:r>
              <a:rPr lang="fr-FR" smtClean="0"/>
              <a:t>Soins-Psychiatrie</a:t>
            </a:r>
          </a:p>
          <a:p>
            <a:pPr eaLnBrk="1" hangingPunct="1">
              <a:buFontTx/>
              <a:buChar char="-"/>
            </a:pPr>
            <a:r>
              <a:rPr lang="fr-FR" smtClean="0"/>
              <a:t>Protection Judiciaire de la Jeunesse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u="sng" smtClean="0"/>
              <a:t>LES FINALITES</a:t>
            </a:r>
          </a:p>
        </p:txBody>
      </p:sp>
      <p:sp>
        <p:nvSpPr>
          <p:cNvPr id="19458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 eaLnBrk="1" hangingPunct="1">
              <a:buFont typeface="Arial" charset="0"/>
              <a:buNone/>
            </a:pPr>
            <a:endParaRPr lang="fr-FR" smtClean="0"/>
          </a:p>
          <a:p>
            <a:pPr algn="ctr" eaLnBrk="1" hangingPunct="1">
              <a:buFont typeface="Arial" charset="0"/>
              <a:buNone/>
            </a:pPr>
            <a:endParaRPr lang="fr-FR" smtClean="0"/>
          </a:p>
          <a:p>
            <a:pPr algn="ctr" eaLnBrk="1" hangingPunct="1">
              <a:buFont typeface="Arial" charset="0"/>
              <a:buNone/>
            </a:pPr>
            <a:r>
              <a:rPr lang="fr-FR" smtClean="0"/>
              <a:t>- Favoriser les parcours</a:t>
            </a:r>
          </a:p>
          <a:p>
            <a:pPr algn="ctr" eaLnBrk="1" hangingPunct="1">
              <a:buFont typeface="Arial" charset="0"/>
              <a:buNone/>
            </a:pPr>
            <a:r>
              <a:rPr lang="fr-FR" smtClean="0"/>
              <a:t>- Eviter les ruptures</a:t>
            </a:r>
          </a:p>
          <a:p>
            <a:pPr eaLnBrk="1" hangingPunct="1">
              <a:buFont typeface="Arial" charset="0"/>
              <a:buNone/>
            </a:pPr>
            <a:endParaRPr lang="fr-F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u="sng" smtClean="0"/>
              <a:t>LES OBJECTIFS</a:t>
            </a:r>
          </a:p>
        </p:txBody>
      </p:sp>
      <p:sp>
        <p:nvSpPr>
          <p:cNvPr id="20482" name="Espace réservé du contenu 2"/>
          <p:cNvSpPr>
            <a:spLocks noGrp="1"/>
          </p:cNvSpPr>
          <p:nvPr>
            <p:ph idx="1"/>
          </p:nvPr>
        </p:nvSpPr>
        <p:spPr>
          <a:xfrm>
            <a:off x="500063" y="1571625"/>
            <a:ext cx="8229600" cy="4525963"/>
          </a:xfrm>
        </p:spPr>
        <p:txBody>
          <a:bodyPr/>
          <a:lstStyle/>
          <a:p>
            <a:pPr algn="ctr" eaLnBrk="1" hangingPunct="1">
              <a:buFont typeface="Arial" charset="0"/>
              <a:buNone/>
            </a:pPr>
            <a:endParaRPr lang="fr-FR" smtClean="0"/>
          </a:p>
          <a:p>
            <a:pPr algn="ctr" eaLnBrk="1" hangingPunct="1">
              <a:buFont typeface="Arial" charset="0"/>
              <a:buNone/>
            </a:pPr>
            <a:r>
              <a:rPr lang="fr-FR" smtClean="0"/>
              <a:t>Faire dispositif en interne </a:t>
            </a:r>
          </a:p>
          <a:p>
            <a:pPr algn="ctr" eaLnBrk="1" hangingPunct="1">
              <a:buFont typeface="Arial" charset="0"/>
              <a:buNone/>
            </a:pPr>
            <a:r>
              <a:rPr lang="fr-FR" smtClean="0"/>
              <a:t>Faire dispositif avec les partenaires</a:t>
            </a:r>
          </a:p>
          <a:p>
            <a:pPr algn="ctr" eaLnBrk="1" hangingPunct="1">
              <a:buFont typeface="Arial" charset="0"/>
              <a:buNone/>
            </a:pPr>
            <a:endParaRPr lang="fr-FR" smtClean="0"/>
          </a:p>
          <a:p>
            <a:pPr algn="ctr" eaLnBrk="1" hangingPunct="1">
              <a:buFont typeface="Arial" charset="0"/>
              <a:buNone/>
            </a:pPr>
            <a:endParaRPr lang="fr-FR" smtClean="0"/>
          </a:p>
          <a:p>
            <a:pPr algn="ctr" eaLnBrk="1" hangingPunct="1">
              <a:buFont typeface="Arial" charset="0"/>
              <a:buNone/>
            </a:pPr>
            <a:endParaRPr lang="fr-FR" smtClean="0"/>
          </a:p>
          <a:p>
            <a:pPr algn="ctr" eaLnBrk="1" hangingPunct="1">
              <a:buFont typeface="Arial" charset="0"/>
              <a:buNone/>
            </a:pPr>
            <a:r>
              <a:rPr lang="fr-FR" smtClean="0"/>
              <a:t>POUR REPONDRE A DES BESOINS SPECIFIQUES </a:t>
            </a:r>
          </a:p>
          <a:p>
            <a:pPr eaLnBrk="1" hangingPunct="1">
              <a:buFont typeface="Arial" charset="0"/>
              <a:buNone/>
            </a:pPr>
            <a:endParaRPr lang="fr-FR" smtClean="0"/>
          </a:p>
        </p:txBody>
      </p:sp>
      <p:sp>
        <p:nvSpPr>
          <p:cNvPr id="6" name="Flèche vers le bas 5"/>
          <p:cNvSpPr/>
          <p:nvPr/>
        </p:nvSpPr>
        <p:spPr>
          <a:xfrm>
            <a:off x="4357688" y="3357563"/>
            <a:ext cx="714375" cy="157162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u="sng" smtClean="0"/>
              <a:t>LES PREALABLES IMPOSES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1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r-FR" dirty="0" smtClean="0"/>
              <a:t>Signer une convention d’engagement  avec la CNSA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r-FR" dirty="0" smtClean="0"/>
              <a:t>Offrir au moins trois modalités d’accompagnement :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fr-FR" dirty="0" smtClean="0"/>
              <a:t>- Ambulatoire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fr-FR" dirty="0" smtClean="0"/>
              <a:t>- Accueil de jour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fr-FR" dirty="0" smtClean="0"/>
              <a:t>- Accueil de nuit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fr-FR" dirty="0" smtClean="0"/>
              <a:t>- Séquentiel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fr-FR" dirty="0" smtClean="0"/>
              <a:t>- CAFS ( ce n’est pas une modalité mise en place )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fr-FR" u="sn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itre 1"/>
          <p:cNvSpPr>
            <a:spLocks noGrp="1"/>
          </p:cNvSpPr>
          <p:nvPr>
            <p:ph type="title"/>
          </p:nvPr>
        </p:nvSpPr>
        <p:spPr>
          <a:xfrm>
            <a:off x="457200" y="692150"/>
            <a:ext cx="8229600" cy="1368425"/>
          </a:xfrm>
        </p:spPr>
        <p:txBody>
          <a:bodyPr/>
          <a:lstStyle/>
          <a:p>
            <a:pPr eaLnBrk="1" hangingPunct="1"/>
            <a:r>
              <a:rPr lang="fr-FR" sz="4000" u="sng" smtClean="0"/>
              <a:t>FAIRE DISPOSITIF EN INTERNE ET AVEC LES PARTENAIRES</a:t>
            </a:r>
            <a:br>
              <a:rPr lang="fr-FR" sz="4000" u="sng" smtClean="0"/>
            </a:br>
            <a:endParaRPr lang="fr-FR" sz="4000" u="sng" smtClean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2205038"/>
            <a:ext cx="8229600" cy="3921125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</a:pPr>
            <a:r>
              <a:rPr lang="fr-FR" sz="2500" smtClean="0"/>
              <a:t>Première phase 2013-2014</a:t>
            </a:r>
          </a:p>
          <a:p>
            <a:pPr eaLnBrk="1" hangingPunct="1">
              <a:lnSpc>
                <a:spcPct val="80000"/>
              </a:lnSpc>
            </a:pPr>
            <a:r>
              <a:rPr lang="fr-FR" sz="2500" smtClean="0"/>
              <a:t>Expérimentation prolongée jusqu’en 2017</a:t>
            </a:r>
          </a:p>
          <a:p>
            <a:pPr eaLnBrk="1" hangingPunct="1">
              <a:lnSpc>
                <a:spcPct val="80000"/>
              </a:lnSpc>
            </a:pPr>
            <a:r>
              <a:rPr lang="fr-FR" sz="2500" smtClean="0"/>
              <a:t>Nouvelle convention</a:t>
            </a:r>
          </a:p>
          <a:p>
            <a:pPr eaLnBrk="1" hangingPunct="1">
              <a:lnSpc>
                <a:spcPct val="80000"/>
              </a:lnSpc>
            </a:pPr>
            <a:r>
              <a:rPr lang="fr-FR" sz="2500" smtClean="0"/>
              <a:t>Engagements des partenaires</a:t>
            </a:r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r>
              <a:rPr lang="fr-FR" sz="2500" smtClean="0"/>
              <a:t>- MDA (COMEX) : novembre 2013 et mars 2015</a:t>
            </a:r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r>
              <a:rPr lang="fr-FR" sz="2500" smtClean="0"/>
              <a:t>- Education Nationale</a:t>
            </a:r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r>
              <a:rPr lang="fr-FR" sz="2500" smtClean="0"/>
              <a:t>- Aide Sociale à l’Enfance</a:t>
            </a:r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r>
              <a:rPr lang="fr-FR" sz="2500" smtClean="0"/>
              <a:t>- Protection Judiciaire de la Jeunesse</a:t>
            </a:r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r>
              <a:rPr lang="fr-FR" sz="2500" smtClean="0"/>
              <a:t>- Centre Hospitalier de Laval (services de psychiatrie)</a:t>
            </a:r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r>
              <a:rPr lang="fr-FR" sz="2500" smtClean="0"/>
              <a:t>- Association Félix Jean Marchais</a:t>
            </a:r>
          </a:p>
          <a:p>
            <a:pPr eaLnBrk="1" hangingPunct="1">
              <a:lnSpc>
                <a:spcPct val="80000"/>
              </a:lnSpc>
            </a:pPr>
            <a:endParaRPr lang="fr-FR" sz="2500" smtClean="0"/>
          </a:p>
          <a:p>
            <a:pPr eaLnBrk="1" hangingPunct="1">
              <a:lnSpc>
                <a:spcPct val="80000"/>
              </a:lnSpc>
            </a:pPr>
            <a:endParaRPr lang="fr-FR" sz="2500" smtClean="0"/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endParaRPr lang="fr-FR" sz="25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u="sng" smtClean="0"/>
              <a:t>LES AUTRES ACTEURS</a:t>
            </a:r>
          </a:p>
        </p:txBody>
      </p:sp>
      <p:sp>
        <p:nvSpPr>
          <p:cNvPr id="23554" name="Espace réservé du contenu 2"/>
          <p:cNvSpPr>
            <a:spLocks noGrp="1"/>
          </p:cNvSpPr>
          <p:nvPr>
            <p:ph idx="1"/>
          </p:nvPr>
        </p:nvSpPr>
        <p:spPr>
          <a:xfrm>
            <a:off x="468313" y="1341438"/>
            <a:ext cx="8229600" cy="4525962"/>
          </a:xfrm>
        </p:spPr>
        <p:txBody>
          <a:bodyPr/>
          <a:lstStyle/>
          <a:p>
            <a:pPr eaLnBrk="1" hangingPunct="1"/>
            <a:r>
              <a:rPr lang="fr-FR" smtClean="0"/>
              <a:t>ARS (COPIL régional) 25/06/2013 </a:t>
            </a:r>
          </a:p>
          <a:p>
            <a:pPr eaLnBrk="1" hangingPunct="1">
              <a:buFont typeface="Arial" charset="0"/>
              <a:buNone/>
            </a:pPr>
            <a:r>
              <a:rPr lang="fr-FR" smtClean="0"/>
              <a:t>					  18/04/2014</a:t>
            </a:r>
          </a:p>
          <a:p>
            <a:pPr eaLnBrk="1" hangingPunct="1">
              <a:buFont typeface="Arial" charset="0"/>
              <a:buNone/>
            </a:pPr>
            <a:r>
              <a:rPr lang="fr-FR" smtClean="0"/>
              <a:t>					  15/01/2015		</a:t>
            </a:r>
          </a:p>
          <a:p>
            <a:pPr eaLnBrk="1" hangingPunct="1"/>
            <a:r>
              <a:rPr lang="fr-FR" smtClean="0"/>
              <a:t>DT. ARS (COPIL départemental ) </a:t>
            </a:r>
          </a:p>
          <a:p>
            <a:pPr eaLnBrk="1" hangingPunct="1">
              <a:buFont typeface="Arial" charset="0"/>
              <a:buNone/>
            </a:pPr>
            <a:r>
              <a:rPr lang="fr-FR" smtClean="0"/>
              <a:t>		1</a:t>
            </a:r>
            <a:r>
              <a:rPr lang="fr-FR" baseline="30000" smtClean="0"/>
              <a:t>ère</a:t>
            </a:r>
            <a:r>
              <a:rPr lang="fr-FR" smtClean="0"/>
              <a:t> phase		  16/01/2014</a:t>
            </a:r>
          </a:p>
          <a:p>
            <a:pPr eaLnBrk="1" hangingPunct="1">
              <a:buFont typeface="Arial" charset="0"/>
              <a:buNone/>
            </a:pPr>
            <a:r>
              <a:rPr lang="fr-FR" smtClean="0"/>
              <a:t>		2</a:t>
            </a:r>
            <a:r>
              <a:rPr lang="fr-FR" baseline="30000" smtClean="0"/>
              <a:t>ème</a:t>
            </a:r>
            <a:r>
              <a:rPr lang="fr-FR" smtClean="0"/>
              <a:t> phase		  15/09/2015</a:t>
            </a:r>
          </a:p>
          <a:p>
            <a:pPr eaLnBrk="1" hangingPunct="1">
              <a:buFont typeface="Arial" charset="0"/>
              <a:buNone/>
            </a:pPr>
            <a:endParaRPr lang="fr-FR" smtClean="0"/>
          </a:p>
          <a:p>
            <a:pPr eaLnBrk="1" hangingPunct="1"/>
            <a:r>
              <a:rPr lang="fr-FR" smtClean="0"/>
              <a:t>AIRe ( Association Nationale des Itep et de leurs Réseaux)</a:t>
            </a:r>
          </a:p>
          <a:p>
            <a:pPr eaLnBrk="1" hangingPunct="1"/>
            <a:endParaRPr lang="fr-FR" smtClean="0"/>
          </a:p>
          <a:p>
            <a:pPr eaLnBrk="1" hangingPunct="1"/>
            <a:endParaRPr lang="fr-F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657</TotalTime>
  <Words>781</Words>
  <Application>Microsoft Office PowerPoint</Application>
  <PresentationFormat>Affichage à l'écran (4:3)</PresentationFormat>
  <Paragraphs>146</Paragraphs>
  <Slides>23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23</vt:i4>
      </vt:variant>
    </vt:vector>
  </HeadingPairs>
  <TitlesOfParts>
    <vt:vector size="24" baseType="lpstr">
      <vt:lpstr>Thème Office</vt:lpstr>
      <vt:lpstr>L’expérimentation Dispositif ITEP D.I.T.E.P  Association Félix-Jean Marchais</vt:lpstr>
      <vt:lpstr>LE CONCEPT DE DISPOSITIF ITEP </vt:lpstr>
      <vt:lpstr>PROJET D’EXPERIMENTATION DU FONCTIONNEMENT EN DISPOSITIF</vt:lpstr>
      <vt:lpstr>LES CONSTATS</vt:lpstr>
      <vt:lpstr>LES FINALITES</vt:lpstr>
      <vt:lpstr>LES OBJECTIFS</vt:lpstr>
      <vt:lpstr>LES PREALABLES IMPOSES</vt:lpstr>
      <vt:lpstr>FAIRE DISPOSITIF EN INTERNE ET AVEC LES PARTENAIRES </vt:lpstr>
      <vt:lpstr>LES AUTRES ACTEURS</vt:lpstr>
      <vt:lpstr>LES AUTRES ACTEURS LOCAUX</vt:lpstr>
      <vt:lpstr>LES AUTRES ACTEURS LOCAUX</vt:lpstr>
      <vt:lpstr>L’ ORIENTATION</vt:lpstr>
      <vt:lpstr>LES PRINCIPES</vt:lpstr>
      <vt:lpstr>LA COMPOSITION DU CODIS</vt:lpstr>
      <vt:lpstr>LE FONCTIONNEMENT DU CODIS</vt:lpstr>
      <vt:lpstr>LES PRINCIPES</vt:lpstr>
      <vt:lpstr>LA PLACE DES REPRESENTANTS LEGAUX</vt:lpstr>
      <vt:lpstr>LES PARTENAIRES</vt:lpstr>
      <vt:lpstr>LES AGREMENTS DU DISPOSITIF ITEP</vt:lpstr>
      <vt:lpstr>LES PARCOURS POSSIBLES</vt:lpstr>
      <vt:lpstr>LE LIEN AVEC LA MDA</vt:lpstr>
      <vt:lpstr>CE QUI EST VISE AU SEIN DU DISPOSITIF ITEP</vt:lpstr>
      <vt:lpstr>POUR ALLER PLUS LOIN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L’expérimentation  Dispositif ITEP</dc:title>
  <dc:creator>SESSAD-Jean-pierre BERCON</dc:creator>
  <cp:lastModifiedBy>Directeur</cp:lastModifiedBy>
  <cp:revision>72</cp:revision>
  <dcterms:created xsi:type="dcterms:W3CDTF">2015-04-21T09:36:58Z</dcterms:created>
  <dcterms:modified xsi:type="dcterms:W3CDTF">2016-04-07T06:47:57Z</dcterms:modified>
</cp:coreProperties>
</file>